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18" r:id="rId2"/>
    <p:sldId id="260" r:id="rId3"/>
    <p:sldId id="262" r:id="rId4"/>
    <p:sldId id="475" r:id="rId5"/>
    <p:sldId id="476" r:id="rId6"/>
    <p:sldId id="512" r:id="rId7"/>
    <p:sldId id="513" r:id="rId8"/>
    <p:sldId id="542" r:id="rId9"/>
    <p:sldId id="543" r:id="rId10"/>
    <p:sldId id="544" r:id="rId11"/>
    <p:sldId id="545" r:id="rId12"/>
    <p:sldId id="546" r:id="rId13"/>
    <p:sldId id="547" r:id="rId14"/>
    <p:sldId id="548" r:id="rId15"/>
    <p:sldId id="549" r:id="rId16"/>
    <p:sldId id="551" r:id="rId17"/>
    <p:sldId id="553" r:id="rId18"/>
    <p:sldId id="554" r:id="rId19"/>
    <p:sldId id="556" r:id="rId20"/>
    <p:sldId id="558" r:id="rId21"/>
    <p:sldId id="559" r:id="rId22"/>
    <p:sldId id="560" r:id="rId23"/>
    <p:sldId id="561" r:id="rId24"/>
    <p:sldId id="562" r:id="rId25"/>
    <p:sldId id="563" r:id="rId26"/>
    <p:sldId id="564" r:id="rId27"/>
    <p:sldId id="565" r:id="rId28"/>
    <p:sldId id="566" r:id="rId29"/>
    <p:sldId id="567" r:id="rId30"/>
    <p:sldId id="579" r:id="rId31"/>
    <p:sldId id="568" r:id="rId32"/>
    <p:sldId id="569" r:id="rId33"/>
    <p:sldId id="570" r:id="rId34"/>
    <p:sldId id="571" r:id="rId35"/>
    <p:sldId id="572" r:id="rId36"/>
    <p:sldId id="573" r:id="rId37"/>
    <p:sldId id="574" r:id="rId38"/>
    <p:sldId id="575" r:id="rId39"/>
    <p:sldId id="576" r:id="rId40"/>
    <p:sldId id="577" r:id="rId41"/>
    <p:sldId id="578" r:id="rId4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23A8"/>
    <a:srgbClr val="3F21F1"/>
    <a:srgbClr val="004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959" autoAdjust="0"/>
  </p:normalViewPr>
  <p:slideViewPr>
    <p:cSldViewPr>
      <p:cViewPr varScale="1">
        <p:scale>
          <a:sx n="86" d="100"/>
          <a:sy n="86" d="100"/>
        </p:scale>
        <p:origin x="169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87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519A841-229C-4536-9187-C2ADFE99B617}" type="datetimeFigureOut">
              <a:rPr lang="zh-CN" altLang="en-US"/>
              <a:t>2021/9/5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95BE26F-04B8-415D-B1CD-C9BB6047607F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7AC1450-904E-4FA6-8761-E4FAC0837620}" type="datetimeFigureOut">
              <a:rPr lang="zh-CN" altLang="en-US"/>
              <a:t>2021/9/5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0564BA8-0B8C-47CD-BCA4-1448C8AFB812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opython-cn.readthedocs.io/zh_CN/latest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146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drop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⽅法返回的是⼀个在指定轴上删除了指定值的新对象，通过传递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axis=1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axis='columns'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可以删除列的值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quotesdfIBM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quotesdfIBM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删除了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 install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biopython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err="1" smtClean="0">
                <a:hlinkClick r:id="rId3"/>
              </a:rPr>
              <a:t>Biopython</a:t>
            </a:r>
            <a:r>
              <a:rPr lang="en-US" dirty="0" smtClean="0">
                <a:hlinkClick r:id="rId3"/>
              </a:rPr>
              <a:t> </a:t>
            </a:r>
            <a:r>
              <a:rPr lang="zh-CN" altLang="en-US" dirty="0" smtClean="0">
                <a:hlinkClick r:id="rId3"/>
              </a:rPr>
              <a:t>教程与手册 </a:t>
            </a:r>
            <a:r>
              <a:rPr lang="en-US" altLang="zh-CN" dirty="0" smtClean="0">
                <a:hlinkClick r:id="rId3"/>
              </a:rPr>
              <a:t>— </a:t>
            </a:r>
            <a:r>
              <a:rPr lang="en-US" dirty="0" err="1" smtClean="0">
                <a:hlinkClick r:id="rId3"/>
              </a:rPr>
              <a:t>Biopython-cn</a:t>
            </a:r>
            <a:r>
              <a:rPr lang="en-US" dirty="0" smtClean="0">
                <a:hlinkClick r:id="rId3"/>
              </a:rPr>
              <a:t> 0.1 </a:t>
            </a:r>
            <a:r>
              <a:rPr lang="zh-CN" altLang="en-US" dirty="0" smtClean="0">
                <a:hlinkClick r:id="rId3"/>
              </a:rPr>
              <a:t>文档</a:t>
            </a:r>
            <a:endParaRPr lang="en-US" altLang="zh-CN" dirty="0" smtClean="0"/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Biopython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致力于通过创造高质量的和可重复利用的模块及 类，从而使得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在生物信息学中的应用变得更加容易。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170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https://biopython-cn.readthedocs.io/zh_CN/latest/cn/chr17.html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同时展示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基因。通过解析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Arabidopsis thaliana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个染色体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GenBank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文件，可以对他们进行定位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896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NLTK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Language Toolkit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，自然语言处理工具包，是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研究领域常用的一个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库，由宾夕法尼亚大学的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Steven Bird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Edward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Loper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的基础上开发的一个模块，至今已有超过十万行的代码。这是一个开源项目，包含数据集、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模块、教程等。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966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181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FreqDist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统计词的频率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n-US" dirty="0" smtClean="0"/>
              <a:t> </a:t>
            </a:r>
            <a:r>
              <a:rPr lang="en-US" dirty="0" err="1" smtClean="0"/>
              <a:t>nltk</a:t>
            </a:r>
            <a:r>
              <a:rPr 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</a:t>
            </a:r>
            <a:r>
              <a:rPr lang="en-US" dirty="0" smtClean="0"/>
              <a:t> *</a:t>
            </a:r>
          </a:p>
          <a:p>
            <a:r>
              <a:rPr lang="en-US" dirty="0" smtClean="0"/>
              <a:t>tem = [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hello'</a:t>
            </a:r>
            <a:r>
              <a:rPr lang="en-US" dirty="0" err="1" smtClean="0"/>
              <a:t>,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'world'</a:t>
            </a:r>
            <a:r>
              <a:rPr lang="en-US" dirty="0" err="1" smtClean="0"/>
              <a:t>,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'hello'</a:t>
            </a:r>
            <a:r>
              <a:rPr lang="en-US" dirty="0" err="1" smtClean="0"/>
              <a:t>,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'dear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dirty="0" smtClean="0"/>
              <a:t>]</a:t>
            </a:r>
          </a:p>
          <a:p>
            <a:r>
              <a:rPr lang="en-US" dirty="0" smtClean="0"/>
              <a:t>print(</a:t>
            </a:r>
            <a:r>
              <a:rPr lang="en-US" dirty="0" err="1" smtClean="0"/>
              <a:t>FreqDist</a:t>
            </a:r>
            <a:r>
              <a:rPr lang="en-US" dirty="0" smtClean="0"/>
              <a:t>(tem))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out:</a:t>
            </a:r>
            <a:r>
              <a:rPr lang="en-US" dirty="0" smtClean="0"/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FreqDist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({'dear':</a:t>
            </a:r>
            <a:r>
              <a:rPr lang="en-US" dirty="0" smtClean="0"/>
              <a:t> </a:t>
            </a:r>
            <a:r>
              <a:rPr lang="en-US" dirty="0" smtClean="0">
                <a:effectLst/>
              </a:rPr>
              <a:t>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'hello':</a:t>
            </a:r>
            <a:r>
              <a:rPr lang="en-US" dirty="0" smtClean="0"/>
              <a:t> </a:t>
            </a:r>
            <a:r>
              <a:rPr lang="en-US" dirty="0" smtClean="0">
                <a:effectLst/>
              </a:rPr>
              <a:t>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'world':</a:t>
            </a:r>
            <a:r>
              <a:rPr lang="en-US" dirty="0" smtClean="0"/>
              <a:t> </a:t>
            </a:r>
            <a:r>
              <a:rPr lang="en-US" dirty="0" smtClean="0">
                <a:effectLst/>
              </a:rPr>
              <a:t>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nltk.corpus</a:t>
            </a:r>
            <a:r>
              <a:rPr lang="en-US" dirty="0" smtClean="0"/>
              <a:t> import inaugural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nltk.probability</a:t>
            </a:r>
            <a:r>
              <a:rPr lang="en-US" dirty="0" smtClean="0"/>
              <a:t> import </a:t>
            </a:r>
            <a:r>
              <a:rPr lang="en-US" dirty="0" err="1" smtClean="0"/>
              <a:t>ConditionalFreqDist</a:t>
            </a:r>
            <a:endParaRPr lang="en-US" dirty="0" smtClean="0"/>
          </a:p>
          <a:p>
            <a:r>
              <a:rPr lang="en-US" dirty="0" err="1" smtClean="0"/>
              <a:t>cfd</a:t>
            </a:r>
            <a:r>
              <a:rPr lang="en-US" dirty="0" smtClean="0"/>
              <a:t> = </a:t>
            </a:r>
            <a:r>
              <a:rPr lang="en-US" dirty="0" err="1" smtClean="0"/>
              <a:t>ConditionalFreqDist</a:t>
            </a:r>
            <a:r>
              <a:rPr lang="en-US" dirty="0" smtClean="0"/>
              <a:t>((</a:t>
            </a:r>
            <a:r>
              <a:rPr lang="en-US" dirty="0" err="1" smtClean="0"/>
              <a:t>fileid</a:t>
            </a:r>
            <a:r>
              <a:rPr lang="en-US" dirty="0" smtClean="0"/>
              <a:t>, </a:t>
            </a:r>
            <a:r>
              <a:rPr lang="en-US" dirty="0" err="1" smtClean="0"/>
              <a:t>len</a:t>
            </a:r>
            <a:r>
              <a:rPr lang="en-US" dirty="0" smtClean="0"/>
              <a:t>(w)) for </a:t>
            </a:r>
            <a:r>
              <a:rPr lang="en-US" dirty="0" err="1" smtClean="0"/>
              <a:t>fileid</a:t>
            </a:r>
            <a:r>
              <a:rPr lang="en-US" dirty="0" smtClean="0"/>
              <a:t> in </a:t>
            </a:r>
            <a:r>
              <a:rPr lang="en-US" dirty="0" err="1" smtClean="0"/>
              <a:t>inaugural.fileids</a:t>
            </a:r>
            <a:r>
              <a:rPr lang="en-US" dirty="0" smtClean="0"/>
              <a:t>() for w in </a:t>
            </a:r>
            <a:r>
              <a:rPr lang="en-US" dirty="0" err="1" smtClean="0"/>
              <a:t>inaugural.words</a:t>
            </a:r>
            <a:r>
              <a:rPr lang="en-US" dirty="0" smtClean="0"/>
              <a:t>(</a:t>
            </a:r>
            <a:r>
              <a:rPr lang="en-US" dirty="0" err="1" smtClean="0"/>
              <a:t>fileid</a:t>
            </a:r>
            <a:r>
              <a:rPr lang="en-US" dirty="0" smtClean="0"/>
              <a:t>) if </a:t>
            </a:r>
            <a:r>
              <a:rPr lang="en-US" dirty="0" err="1" smtClean="0"/>
              <a:t>fileid</a:t>
            </a:r>
            <a:r>
              <a:rPr lang="en-US" dirty="0" smtClean="0"/>
              <a:t> &gt; '1950')</a:t>
            </a:r>
          </a:p>
          <a:p>
            <a:r>
              <a:rPr lang="en-US" dirty="0" smtClean="0"/>
              <a:t>print(</a:t>
            </a:r>
            <a:r>
              <a:rPr lang="en-US" dirty="0" err="1" smtClean="0"/>
              <a:t>cfd.items</a:t>
            </a:r>
            <a:r>
              <a:rPr lang="en-US" dirty="0" smtClean="0"/>
              <a:t>()[:40])</a:t>
            </a:r>
          </a:p>
          <a:p>
            <a:r>
              <a:rPr lang="en-US" dirty="0" err="1" smtClean="0"/>
              <a:t>cfd.plot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18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46D2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Big Data Computing Technology, 2017 Fall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rgbClr val="0046D2"/>
                </a:solidFill>
              </a:defRPr>
            </a:lvl1pPr>
          </a:lstStyle>
          <a:p>
            <a:pPr>
              <a:defRPr/>
            </a:pPr>
            <a:fld id="{88020851-DCD7-4232-B0C3-461CB708734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0046D2"/>
                </a:solidFill>
              </a:defRPr>
            </a:lvl1pPr>
          </a:lstStyle>
          <a:p>
            <a:pPr>
              <a:defRPr/>
            </a:pPr>
            <a:fld id="{48AE39C6-15C2-4807-8E1B-3C327B9D5887}" type="datetime4">
              <a:rPr lang="en-US" altLang="zh-CN" smtClean="0"/>
              <a:t>September 5, 2021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9EECB-3C99-4366-A15A-BA97BD83FED8}" type="datetime4">
              <a:rPr lang="en-US" altLang="zh-CN"/>
              <a:t>September 5, 2021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5D659-05D9-490A-B3D0-FD33CD1664C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9F8ABE-C3CE-4473-8B56-462A72AD3100}" type="datetime4">
              <a:rPr lang="en-US" altLang="zh-CN"/>
              <a:t>September 5, 2021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9E6B4-3356-4539-B2D7-DEC7EBC03C8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85A8B-1B23-4E5F-9616-BD125CD45E96}" type="datetime4">
              <a:rPr lang="en-US" altLang="zh-CN"/>
              <a:t>September 5, 2021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2C252-56B2-46B1-9A0D-824C8FB4927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" y="142875"/>
            <a:ext cx="30099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8153400" cy="449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F2AAAF-8AA8-4465-94F4-AC95E791CFE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" y="142875"/>
            <a:ext cx="30099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8153400" cy="449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F2AAAF-8AA8-4465-94F4-AC95E791CFE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" y="142875"/>
            <a:ext cx="30099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8153400" cy="449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F2AAAF-8AA8-4465-94F4-AC95E791CFE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96BF03-17DF-474C-986B-8CCF910A89B1}" type="datetime4">
              <a:rPr lang="en-US" altLang="zh-CN"/>
              <a:t>September 5, 2021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A1FFB0-C415-44D1-9D5D-2AB1F317462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20811-0F58-4E0C-8718-BCDEA892BC40}" type="datetime4">
              <a:rPr lang="en-US" altLang="zh-CN"/>
              <a:t>September 5, 2021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F6D99-58DA-4C6D-866B-384BA8B4FA8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20811-0F58-4E0C-8718-BCDEA892BC40}" type="datetime4">
              <a:rPr lang="en-US" altLang="zh-CN"/>
              <a:t>September 5, 2021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F6D99-58DA-4C6D-866B-384BA8B4FA8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055D0-3F6E-4525-9940-3A04C76C7FFD}" type="datetime4">
              <a:rPr lang="en-US" altLang="zh-CN"/>
              <a:t>September 5, 2021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7E696-B69E-41C6-BBEC-3D2FC3C1BF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A7719-E8D0-47BA-8FD9-E16012AF59CB}" type="datetime4">
              <a:rPr lang="en-US" altLang="zh-CN"/>
              <a:t>September 5, 2021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90CC04-7929-45ED-A5EA-D1085C2BAB4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9CC61-F3E2-4166-AD97-E4B62E12A2CA}" type="datetime4">
              <a:rPr lang="en-US" altLang="zh-CN"/>
              <a:t>September 5, 2021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ECD03-C8D5-4708-B29F-BDFE1BD7294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8A5F5-8CD0-4877-B434-7421E7CB31A3}" type="datetime4">
              <a:rPr lang="en-US" altLang="zh-CN"/>
              <a:t>September 5, 2021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D3C4F-D2AC-402C-B720-14708FC93B9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A08E2-5DF4-4FD2-9167-CA839EDD21B1}" type="datetime4">
              <a:rPr lang="en-US" altLang="zh-CN"/>
              <a:t>September 5, 2021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8A050-2F7F-4890-A49B-FEF7D667FF6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3F21F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E0D7108-400D-483F-B44C-D44F85D334A8}" type="datetime4">
              <a:rPr lang="en-US" altLang="zh-CN" smtClean="0"/>
              <a:t>September 5, 2021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95600" y="6356350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3F21F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/>
              <a:t>Big Data Computing Technology, 2017 Fall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40B1466-B9A4-434F-A814-9913A65E28A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30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36.png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37.png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39.png"/><Relationship Id="rId4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33400" y="1295400"/>
            <a:ext cx="8153400" cy="4498975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buNone/>
            </a:pPr>
            <a:endParaRPr lang="en-US" altLang="zh-CN" b="1" dirty="0" smtClean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None/>
            </a:pPr>
            <a:endParaRPr lang="en-US" altLang="zh-CN" b="1" dirty="0" smtClean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None/>
            </a:pPr>
            <a:r>
              <a:rPr lang="en-US" altLang="zh-CN" sz="40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Lecture 9</a:t>
            </a:r>
            <a:r>
              <a:rPr lang="zh-CN" altLang="en-US" sz="4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 数据可视化技术</a:t>
            </a:r>
            <a:endParaRPr lang="en-US" altLang="zh-CN" sz="4000" b="1" dirty="0" smtClean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None/>
            </a:pPr>
            <a:endParaRPr lang="en-US" altLang="zh-CN" sz="4000" b="1" dirty="0" smtClean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5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b="1" dirty="0" err="1" smtClean="0">
                <a:solidFill>
                  <a:srgbClr val="002060"/>
                </a:solidFill>
                <a:latin typeface="Calibri" panose="020F0502020204030204" pitchFamily="34" charset="0"/>
              </a:rPr>
              <a:t>Matplotlib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绘图</a:t>
            </a:r>
            <a:endParaRPr lang="en-US" altLang="zh-CN" sz="32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lvl="5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b="1" dirty="0" err="1" smtClean="0">
                <a:solidFill>
                  <a:srgbClr val="002060"/>
                </a:solidFill>
                <a:latin typeface="Calibri" panose="020F0502020204030204" pitchFamily="34" charset="0"/>
              </a:rPr>
              <a:t>Pandas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绘图工具</a:t>
            </a:r>
          </a:p>
          <a:p>
            <a:pPr lvl="5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大屏可视化设计</a:t>
            </a:r>
            <a:endParaRPr lang="en-US" altLang="zh-CN" sz="40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buNone/>
            </a:pPr>
            <a:endParaRPr lang="en-US" altLang="zh-CN" sz="4000" b="1" dirty="0" smtClean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3306244" y="2286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Pylab</a:t>
            </a:r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绘图</a:t>
            </a:r>
          </a:p>
        </p:txBody>
      </p:sp>
      <p:pic>
        <p:nvPicPr>
          <p:cNvPr id="19" name="image5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483" y="1447483"/>
            <a:ext cx="3608705" cy="27679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47800"/>
            <a:ext cx="4046855" cy="38735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5181600" y="3657600"/>
            <a:ext cx="2514600" cy="4572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marL="0" indent="0" algn="l">
              <a:buClrTx/>
              <a:buSzTx/>
              <a:buNone/>
            </a:pPr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3276600" y="201326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11.2 </a:t>
            </a:r>
            <a:r>
              <a:rPr lang="en-US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Matplotlib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绘图属性</a:t>
            </a:r>
            <a:endParaRPr lang="zh-CN" altLang="en-US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446716"/>
            <a:ext cx="4313555" cy="39096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00200" y="5696989"/>
            <a:ext cx="636968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Matplotlib图像默认可以控制的属性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3276600" y="2286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色彩和样式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133600"/>
            <a:ext cx="9000490" cy="3264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3276600" y="2286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色彩和样式（续）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05000"/>
            <a:ext cx="8839200" cy="4306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3341856" y="2286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文字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00200"/>
            <a:ext cx="4427855" cy="4406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400550" cy="337185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52400" y="4724400"/>
            <a:ext cx="4267200" cy="10668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6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3276600" y="152400"/>
            <a:ext cx="35052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线条属性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8668385" cy="4189095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V="1">
            <a:off x="2438400" y="2133600"/>
            <a:ext cx="2895600" cy="33528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5943600" y="2286000"/>
            <a:ext cx="685800" cy="20574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3200400" y="228600"/>
            <a:ext cx="35052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子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区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属性</a:t>
            </a:r>
            <a:endParaRPr lang="zh-CN" altLang="en-US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81200"/>
            <a:ext cx="8857615" cy="3820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3200400" y="1524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子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区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属性</a:t>
            </a:r>
            <a:r>
              <a:rPr 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subplot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7800"/>
            <a:ext cx="8810625" cy="4522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3276600" y="1524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子图属性</a:t>
            </a:r>
            <a:r>
              <a:rPr 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axes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56345"/>
            <a:ext cx="8848725" cy="46329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" y="1033125"/>
            <a:ext cx="6976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axes()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为当前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figure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添加一个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axes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（子图）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2336" y="6326980"/>
            <a:ext cx="8543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-apple-system"/>
              </a:rPr>
              <a:t>比喻：</a:t>
            </a:r>
            <a:r>
              <a:rPr lang="en-US" altLang="zh-CN" b="1" dirty="0" smtClean="0">
                <a:solidFill>
                  <a:srgbClr val="FF0000"/>
                </a:solidFill>
                <a:latin typeface="-apple-system"/>
              </a:rPr>
              <a:t>axes</a:t>
            </a:r>
            <a:r>
              <a:rPr lang="zh-CN" altLang="en-US" b="1" dirty="0">
                <a:solidFill>
                  <a:srgbClr val="FF0000"/>
                </a:solidFill>
                <a:latin typeface="-apple-system"/>
              </a:rPr>
              <a:t>是自由摆放</a:t>
            </a:r>
            <a:r>
              <a:rPr lang="zh-CN" altLang="en-US" b="1" dirty="0" smtClean="0">
                <a:solidFill>
                  <a:srgbClr val="FF0000"/>
                </a:solidFill>
                <a:latin typeface="-apple-system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-apple-system"/>
              </a:rPr>
              <a:t>子图</a:t>
            </a:r>
            <a:r>
              <a:rPr lang="zh-CN" altLang="en-US" b="1" dirty="0" smtClean="0">
                <a:solidFill>
                  <a:srgbClr val="FF0000"/>
                </a:solidFill>
                <a:latin typeface="-apple-system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-apple-system"/>
              </a:rPr>
              <a:t>甚至可以相互重叠，而</a:t>
            </a:r>
            <a:r>
              <a:rPr lang="en-US" altLang="zh-CN" b="1" dirty="0">
                <a:solidFill>
                  <a:srgbClr val="FF0000"/>
                </a:solidFill>
                <a:latin typeface="-apple-system"/>
              </a:rPr>
              <a:t>subplot</a:t>
            </a:r>
            <a:r>
              <a:rPr lang="zh-CN" altLang="en-US" b="1" dirty="0" smtClean="0">
                <a:solidFill>
                  <a:srgbClr val="FF0000"/>
                </a:solidFill>
                <a:latin typeface="-apple-system"/>
              </a:rPr>
              <a:t>是自动</a:t>
            </a:r>
            <a:r>
              <a:rPr lang="zh-CN" altLang="en-US" b="1" dirty="0">
                <a:solidFill>
                  <a:srgbClr val="FF0000"/>
                </a:solidFill>
                <a:latin typeface="-apple-system"/>
              </a:rPr>
              <a:t>对齐到</a:t>
            </a:r>
            <a:r>
              <a:rPr lang="zh-CN" altLang="en-US" b="1" dirty="0" smtClean="0">
                <a:solidFill>
                  <a:srgbClr val="FF0000"/>
                </a:solidFill>
                <a:latin typeface="-apple-system"/>
              </a:rPr>
              <a:t>网格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3276600" y="167482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11.3 Pandas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4" y="2590800"/>
            <a:ext cx="4469130" cy="17964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034" y="2590800"/>
            <a:ext cx="4545965" cy="36855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7200" y="1471613"/>
            <a:ext cx="769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当不指定横坐标时，</a:t>
            </a:r>
            <a:r>
              <a:rPr lang="en-US" altLang="zh-CN" sz="2400" b="1" dirty="0" err="1" smtClean="0"/>
              <a:t>pyplot.plot</a:t>
            </a:r>
            <a:r>
              <a:rPr lang="en-US" altLang="zh-CN" sz="2400" b="1" dirty="0" smtClean="0"/>
              <a:t>()</a:t>
            </a:r>
            <a:r>
              <a:rPr lang="zh-CN" altLang="en-US" sz="2400" b="1" dirty="0" smtClean="0"/>
              <a:t>会从</a:t>
            </a:r>
            <a:r>
              <a:rPr lang="en-US" altLang="zh-CN" sz="2400" b="1" dirty="0" smtClean="0"/>
              <a:t>0</a:t>
            </a:r>
            <a:r>
              <a:rPr lang="zh-CN" altLang="en-US" sz="2400" b="1" dirty="0" smtClean="0"/>
              <a:t>开始绘制横轴。</a:t>
            </a:r>
            <a:endParaRPr lang="en-US" sz="2400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685800" y="1219200"/>
            <a:ext cx="3795713" cy="9144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教学目标</a:t>
            </a:r>
          </a:p>
        </p:txBody>
      </p:sp>
      <p:sp>
        <p:nvSpPr>
          <p:cNvPr id="20483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 smtClean="0"/>
          </a:p>
          <a:p>
            <a:pPr eaLnBrk="1" hangingPunct="1"/>
            <a:r>
              <a:rPr lang="zh-CN" altLang="en-US" dirty="0" smtClean="0"/>
              <a:t>了解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数据可视化实现的基本原理和主要功能</a:t>
            </a:r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zh-CN" altLang="en-US" dirty="0" smtClean="0"/>
              <a:t>掌握大屏数据可视化技术的设计原则</a:t>
            </a:r>
            <a:endParaRPr lang="zh-CN" altLang="en-US" dirty="0" smtClean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3276600" y="1524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238375"/>
            <a:ext cx="4143375" cy="2381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2238375"/>
            <a:ext cx="4578985" cy="35617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7200" y="1471613"/>
            <a:ext cx="7338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Pandas</a:t>
            </a:r>
            <a:r>
              <a:rPr lang="zh-CN" altLang="en-US" sz="2400" b="1" dirty="0" smtClean="0"/>
              <a:t>中</a:t>
            </a:r>
            <a:r>
              <a:rPr lang="en-US" altLang="zh-CN" sz="2400" b="1" dirty="0" smtClean="0"/>
              <a:t>Series</a:t>
            </a:r>
            <a:r>
              <a:rPr lang="zh-CN" altLang="en-US" sz="2400" b="1" dirty="0" smtClean="0"/>
              <a:t>可以直接指定</a:t>
            </a:r>
            <a:r>
              <a:rPr lang="en-US" altLang="zh-CN" sz="2400" b="1" dirty="0" smtClean="0"/>
              <a:t>index</a:t>
            </a:r>
            <a:r>
              <a:rPr lang="zh-CN" altLang="en-US" sz="2400" b="1" dirty="0" smtClean="0"/>
              <a:t>，绘制更方便。</a:t>
            </a:r>
            <a:endParaRPr 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52400" y="2238375"/>
            <a:ext cx="45314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pandas as </a:t>
            </a:r>
            <a:r>
              <a:rPr lang="en-US" dirty="0" err="1"/>
              <a:t>pd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closeMeansKO</a:t>
            </a:r>
            <a:r>
              <a:rPr lang="en-US" dirty="0"/>
              <a:t> = </a:t>
            </a:r>
            <a:r>
              <a:rPr lang="en-US" dirty="0" err="1"/>
              <a:t>pd.Series</a:t>
            </a:r>
            <a:r>
              <a:rPr lang="en-US" dirty="0"/>
              <a:t>([38.2, 36.9, 37.6, 38.9, 39.9, 40.6, 40.9, 40.0, 41.5, 42.2, 43.0, 39.7], index=</a:t>
            </a:r>
            <a:r>
              <a:rPr lang="en-US" dirty="0" err="1"/>
              <a:t>np.arange</a:t>
            </a:r>
            <a:r>
              <a:rPr lang="en-US" dirty="0"/>
              <a:t>(1,13))</a:t>
            </a:r>
          </a:p>
          <a:p>
            <a:r>
              <a:rPr lang="en-US" dirty="0" err="1"/>
              <a:t>closeMeansKO.plot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plt.title</a:t>
            </a:r>
            <a:r>
              <a:rPr lang="en-US" dirty="0"/>
              <a:t>('Stock Statistics of Coca-Cola')</a:t>
            </a:r>
          </a:p>
          <a:p>
            <a:r>
              <a:rPr lang="en-US" dirty="0" err="1"/>
              <a:t>plt.xlabel</a:t>
            </a:r>
            <a:r>
              <a:rPr lang="en-US" dirty="0"/>
              <a:t>('Month')</a:t>
            </a:r>
          </a:p>
          <a:p>
            <a:r>
              <a:rPr lang="en-US" dirty="0" err="1"/>
              <a:t>plt.ylabel</a:t>
            </a:r>
            <a:r>
              <a:rPr lang="en-US" dirty="0"/>
              <a:t>('Average Close Price')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8800"/>
            <a:ext cx="9040495" cy="403415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控制图像形式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1828800"/>
            <a:ext cx="8782050" cy="41224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控制图像形式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981200"/>
            <a:ext cx="8970645" cy="34677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控制图像形式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905000"/>
            <a:ext cx="9023985" cy="35223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控制图像形式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" y="1905000"/>
            <a:ext cx="9059545" cy="41706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控制图像形式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981200"/>
            <a:ext cx="9017000" cy="36842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8686800" cy="12954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数据可视化实例：</a:t>
            </a:r>
            <a:r>
              <a:rPr lang="en-US" altLang="zh-CN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Biopython</a:t>
            </a:r>
            <a:r>
              <a:rPr lang="en-US" altLang="zh-CN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sz="2800" dirty="0" err="1"/>
              <a:t>Biopython</a:t>
            </a:r>
            <a:r>
              <a:rPr lang="en-US" sz="2800" dirty="0"/>
              <a:t> </a:t>
            </a:r>
            <a:r>
              <a:rPr lang="zh-CN" altLang="en-US" sz="2800" dirty="0"/>
              <a:t>教程与手册 </a:t>
            </a:r>
            <a:r>
              <a:rPr lang="en-US" altLang="zh-CN" sz="2800" dirty="0"/>
              <a:t>— </a:t>
            </a:r>
            <a:r>
              <a:rPr lang="en-US" sz="2800" dirty="0" err="1"/>
              <a:t>Biopython-cn</a:t>
            </a:r>
            <a:r>
              <a:rPr lang="en-US" sz="2800" dirty="0"/>
              <a:t> 0.1 </a:t>
            </a:r>
            <a:r>
              <a:rPr lang="zh-CN" altLang="en-US" sz="2800" dirty="0" smtClean="0"/>
              <a:t>文档（</a:t>
            </a:r>
            <a:r>
              <a:rPr lang="en-US" altLang="zh-CN" sz="2800" dirty="0"/>
              <a:t>https://biopython-cn.readthedocs.io/zh_CN/latest/</a:t>
            </a:r>
            <a:r>
              <a:rPr lang="zh-CN" altLang="en-US" sz="2800" dirty="0" smtClean="0"/>
              <a:t>）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31" y="2828479"/>
            <a:ext cx="8903335" cy="36880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6909435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数据可视化实例：</a:t>
            </a:r>
            <a:r>
              <a:rPr lang="en-US" altLang="zh-CN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Biopython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57400"/>
            <a:ext cx="8999855" cy="35223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85327" y="5551706"/>
            <a:ext cx="7086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https://biopython-cn.readthedocs.io/zh_CN/latest/cn/chr17.html</a:t>
            </a:r>
          </a:p>
          <a:p>
            <a:r>
              <a:rPr lang="zh-CN" altLang="en-US" sz="2000" dirty="0"/>
              <a:t>同时展示</a:t>
            </a:r>
            <a:r>
              <a:rPr lang="en-US" sz="2000" dirty="0" err="1"/>
              <a:t>tRNA</a:t>
            </a:r>
            <a:r>
              <a:rPr lang="zh-CN" altLang="en-US" sz="2000" dirty="0"/>
              <a:t>基因。通过解析 </a:t>
            </a:r>
            <a:r>
              <a:rPr lang="en-US" sz="2000" i="1" dirty="0"/>
              <a:t>Arabidopsis thaliana</a:t>
            </a:r>
            <a:r>
              <a:rPr lang="en-US" sz="2000" dirty="0"/>
              <a:t> </a:t>
            </a:r>
            <a:r>
              <a:rPr lang="zh-CN" altLang="en-US" sz="2000" dirty="0"/>
              <a:t>的</a:t>
            </a:r>
            <a:r>
              <a:rPr lang="en-US" altLang="zh-CN" sz="2000" dirty="0"/>
              <a:t>5</a:t>
            </a:r>
            <a:r>
              <a:rPr lang="zh-CN" altLang="en-US" sz="2000" dirty="0"/>
              <a:t>个染色体</a:t>
            </a:r>
            <a:r>
              <a:rPr lang="en-US" sz="2000" dirty="0" err="1"/>
              <a:t>GenBank</a:t>
            </a:r>
            <a:r>
              <a:rPr lang="zh-CN" altLang="en-US" sz="2000" dirty="0"/>
              <a:t>文件</a:t>
            </a:r>
            <a:r>
              <a:rPr lang="zh-CN" altLang="en-US" sz="2000" dirty="0" smtClean="0"/>
              <a:t>，对</a:t>
            </a:r>
            <a:r>
              <a:rPr lang="zh-CN" altLang="en-US" sz="2000" dirty="0"/>
              <a:t>他们进行</a:t>
            </a:r>
            <a:r>
              <a:rPr lang="zh-CN" altLang="en-US" sz="2000" dirty="0" smtClean="0"/>
              <a:t>定位。</a:t>
            </a:r>
            <a:endParaRPr lang="en-US" sz="20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6909435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数据可视化实例：语料库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200" y="1981200"/>
            <a:ext cx="8229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ct val="30000"/>
              </a:spcBef>
              <a:defRPr/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NLTK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，全称</a:t>
            </a:r>
            <a:r>
              <a:rPr lang="en-US" sz="2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Natural Language Toolkit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，自然语言处理工具包，是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研究领域常用的一个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库，由宾夕法尼亚大学的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Steven Bird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Edward </a:t>
            </a:r>
            <a:r>
              <a:rPr lang="en-US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Loper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的基础上开发的一个模块，至今已有超过十万行的代码。这是一个开源项目，包含数据集、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模块、教程等。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143000"/>
            <a:ext cx="9143999" cy="5386387"/>
          </a:xfrm>
        </p:spPr>
        <p:txBody>
          <a:bodyPr/>
          <a:lstStyle/>
          <a:p>
            <a:pPr eaLnBrk="1" hangingPunct="1"/>
            <a:r>
              <a:rPr lang="en-US" dirty="0" err="1" smtClean="0"/>
              <a:t>Matplotlib</a:t>
            </a:r>
            <a:r>
              <a:rPr lang="zh-CN" altLang="en-US" dirty="0" smtClean="0"/>
              <a:t>来自于由</a:t>
            </a:r>
            <a:r>
              <a:rPr lang="en-US" dirty="0" smtClean="0"/>
              <a:t>John Hunter</a:t>
            </a:r>
            <a:r>
              <a:rPr lang="zh-CN" altLang="en-US" dirty="0" smtClean="0"/>
              <a:t>在</a:t>
            </a:r>
            <a:r>
              <a:rPr lang="en-US" dirty="0" smtClean="0"/>
              <a:t>2002</a:t>
            </a:r>
            <a:r>
              <a:rPr lang="zh-CN" altLang="en-US" dirty="0" smtClean="0"/>
              <a:t>年启动的一个用于创建图表的绘图项目，其目的是为</a:t>
            </a:r>
            <a:r>
              <a:rPr lang="en-US" dirty="0" smtClean="0"/>
              <a:t>Python</a:t>
            </a:r>
            <a:r>
              <a:rPr lang="zh-CN" altLang="en-US" dirty="0" smtClean="0"/>
              <a:t>构建一个与</a:t>
            </a:r>
            <a:r>
              <a:rPr lang="en-US" dirty="0" err="1" smtClean="0"/>
              <a:t>Matlab</a:t>
            </a:r>
            <a:r>
              <a:rPr lang="zh-CN" altLang="en-US" dirty="0" smtClean="0"/>
              <a:t>之间进行交互的绘图接口。</a:t>
            </a:r>
            <a:endParaRPr lang="en-US" altLang="zh-CN" dirty="0" smtClean="0"/>
          </a:p>
          <a:p>
            <a:pPr eaLnBrk="1" hangingPunct="1"/>
            <a:r>
              <a:rPr dirty="0" err="1" smtClean="0"/>
              <a:t>最著名Python绘图库</a:t>
            </a:r>
            <a:r>
              <a:rPr dirty="0" smtClean="0"/>
              <a:t>， </a:t>
            </a:r>
            <a:r>
              <a:rPr dirty="0" err="1" smtClean="0"/>
              <a:t>主要用于二维绘图</a:t>
            </a:r>
            <a:r>
              <a:rPr lang="zh-CN" altLang="en-US" dirty="0" smtClean="0"/>
              <a:t>。具有画图质量高、方便快捷的绘图模块等特点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eaLnBrk="1" hangingPunct="1"/>
            <a:r>
              <a:rPr lang="zh-CN" altLang="en-US" dirty="0"/>
              <a:t>支持各种操作系统上许多不同的</a:t>
            </a:r>
            <a:r>
              <a:rPr lang="en-US" b="1" dirty="0"/>
              <a:t>GUI</a:t>
            </a:r>
            <a:r>
              <a:rPr lang="zh-CN" altLang="en-US" b="1" dirty="0"/>
              <a:t>后端</a:t>
            </a:r>
            <a:r>
              <a:rPr lang="zh-CN" altLang="en-US" dirty="0"/>
              <a:t>，而且还能将图片导出</a:t>
            </a:r>
            <a:r>
              <a:rPr lang="zh-CN" altLang="en-US" dirty="0" smtClean="0"/>
              <a:t>为矢量和光栅图</a:t>
            </a:r>
            <a:r>
              <a:rPr lang="zh-CN" altLang="en-US" dirty="0"/>
              <a:t>：</a:t>
            </a:r>
            <a:r>
              <a:rPr lang="en-US" dirty="0"/>
              <a:t>PDF</a:t>
            </a:r>
            <a:r>
              <a:rPr lang="zh-CN" altLang="en-US" dirty="0"/>
              <a:t>、</a:t>
            </a:r>
            <a:r>
              <a:rPr lang="en-US" dirty="0"/>
              <a:t>SVG</a:t>
            </a:r>
            <a:r>
              <a:rPr lang="zh-CN" altLang="en-US" dirty="0"/>
              <a:t>、</a:t>
            </a:r>
            <a:r>
              <a:rPr lang="en-US" dirty="0"/>
              <a:t>JPG</a:t>
            </a:r>
            <a:r>
              <a:rPr lang="zh-CN" altLang="en-US" dirty="0"/>
              <a:t>、</a:t>
            </a:r>
            <a:r>
              <a:rPr lang="en-US" dirty="0"/>
              <a:t>PNG</a:t>
            </a:r>
            <a:r>
              <a:rPr lang="zh-CN" altLang="en-US" dirty="0"/>
              <a:t>、</a:t>
            </a:r>
            <a:r>
              <a:rPr lang="en-US" dirty="0"/>
              <a:t>BMP</a:t>
            </a:r>
            <a:r>
              <a:rPr lang="zh-CN" altLang="en-US" dirty="0"/>
              <a:t>、</a:t>
            </a:r>
            <a:r>
              <a:rPr lang="en-US" dirty="0"/>
              <a:t>GIF</a:t>
            </a:r>
            <a:r>
              <a:rPr lang="zh-CN" altLang="en-US" dirty="0"/>
              <a:t>等。</a:t>
            </a:r>
            <a:endParaRPr lang="en-US" dirty="0"/>
          </a:p>
          <a:p>
            <a:pPr marL="0" indent="0" eaLnBrk="1" hangingPunct="1">
              <a:buNone/>
            </a:pPr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3352800" y="1524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11.1 </a:t>
            </a:r>
            <a:r>
              <a:rPr lang="en-US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Matplotlib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6909435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数据可视化实例：语料库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09800"/>
            <a:ext cx="8815070" cy="458724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52400" y="1676400"/>
            <a:ext cx="88157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计算NTLK中目前收录的古滕堡项目的书</a:t>
            </a:r>
          </a:p>
        </p:txBody>
      </p:sp>
    </p:spTree>
    <p:extLst>
      <p:ext uri="{BB962C8B-B14F-4D97-AF65-F5344CB8AC3E}">
        <p14:creationId xmlns:p14="http://schemas.microsoft.com/office/powerpoint/2010/main" val="57244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6909435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数据可视化实例：语料库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828800"/>
            <a:ext cx="8886825" cy="30841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3400" y="5270182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统计语料库中</a:t>
            </a:r>
            <a:r>
              <a:rPr lang="en-US" altLang="zh-CN" sz="2400" dirty="0" smtClean="0"/>
              <a:t>1950</a:t>
            </a:r>
            <a:r>
              <a:rPr lang="zh-CN" altLang="en-US" sz="2400" dirty="0" smtClean="0"/>
              <a:t>年以来演说文本文件中的词频，横坐标表示词语索引。</a:t>
            </a:r>
            <a:endParaRPr lang="en-US" sz="24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数据可视化实例：大屏数据可视化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1" y="1649226"/>
            <a:ext cx="8944711" cy="5031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数据可视化实例：大屏数据可视化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5" y="1599975"/>
            <a:ext cx="9091115" cy="511197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大屏数据可视化设计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6530" y="1600200"/>
            <a:ext cx="889571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数据可视化，是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关于数据视觉表现形式</a:t>
            </a: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的科学技术研究。其中，这种数据的视觉表现形式被定义为，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一种以某种概要形式抽提出来的信息</a:t>
            </a: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，包括相应信息单位的各种属性和变量。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charset="0"/>
              <a:buChar char="l"/>
            </a:pP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大屏可分为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信息展示、数据分析、监控预警</a:t>
            </a: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三大类。利用屏幕大可展示信息多的特点，将复杂、抽象的内容通过可视化更加直观的方式，以易于理解的形式帮助人们更好决策。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charset="0"/>
              <a:buChar char="l"/>
            </a:pP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简单的说，大屏就是就是一个巨大化的Dashboard（仪表盘）。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大屏数据可视化设计：需求分析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600200"/>
            <a:ext cx="8402955" cy="51066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大屏数据可视化设计：大屏拼接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76400"/>
            <a:ext cx="6663055" cy="516064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大屏数据可视化设计：页面布局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69415"/>
            <a:ext cx="4836160" cy="511238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9068435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大屏数据可视化设计：图表类型选择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内容占位符 5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72" y="1676301"/>
            <a:ext cx="9167355" cy="4536504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800465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大屏数据可视化设计：字体字号选择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434580" cy="50761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04281" y="1143000"/>
            <a:ext cx="8634919" cy="5292725"/>
          </a:xfrm>
        </p:spPr>
        <p:txBody>
          <a:bodyPr/>
          <a:lstStyle/>
          <a:p>
            <a:pPr marL="0" indent="0" algn="just" eaLnBrk="1" hangingPunct="1">
              <a:buNone/>
            </a:pPr>
            <a:r>
              <a:rPr dirty="0" smtClean="0"/>
              <a:t>方便快捷的绘图模块</a:t>
            </a:r>
          </a:p>
          <a:p>
            <a:pPr marL="0" indent="0">
              <a:buNone/>
            </a:pPr>
            <a:r>
              <a:rPr dirty="0" smtClean="0"/>
              <a:t>•</a:t>
            </a:r>
            <a:r>
              <a:rPr lang="en-US" dirty="0" smtClean="0"/>
              <a:t> </a:t>
            </a:r>
            <a:r>
              <a:rPr dirty="0" smtClean="0"/>
              <a:t>绘图API——pyplot模块</a:t>
            </a:r>
          </a:p>
          <a:p>
            <a:pPr marL="0" indent="0">
              <a:buNone/>
            </a:pPr>
            <a:r>
              <a:rPr dirty="0" smtClean="0"/>
              <a:t>•</a:t>
            </a:r>
            <a:r>
              <a:rPr lang="en-US" dirty="0" smtClean="0"/>
              <a:t> </a:t>
            </a:r>
            <a:r>
              <a:rPr dirty="0" smtClean="0"/>
              <a:t>集成库——pylab模块（包含NumPy和pyplot中的常用函数）</a:t>
            </a:r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3276600" y="1524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Matplotlib</a:t>
            </a:r>
            <a:r>
              <a:rPr lang="en-US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API</a:t>
            </a:r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入门</a:t>
            </a:r>
          </a:p>
        </p:txBody>
      </p:sp>
      <p:pic>
        <p:nvPicPr>
          <p:cNvPr id="9" name="image30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457200" y="3627755"/>
            <a:ext cx="3801110" cy="3191510"/>
          </a:xfrm>
          <a:prstGeom prst="rect">
            <a:avLst/>
          </a:prstGeom>
        </p:spPr>
      </p:pic>
      <p:pic>
        <p:nvPicPr>
          <p:cNvPr id="11" name="image3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600" y="3657600"/>
            <a:ext cx="3723640" cy="3131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大屏数据可视化设计注意事项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6530" y="1600200"/>
            <a:ext cx="8895715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屏幕投射效果不佳</a:t>
            </a: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</a:p>
          <a:p>
            <a:pPr marL="0" indent="0" algn="l">
              <a:buClrTx/>
              <a:buSzTx/>
              <a:buFont typeface="Wingdings" panose="05000000000000000000" charset="0"/>
              <a:buNone/>
            </a:pPr>
            <a:r>
              <a:rPr lang="en-US" altLang="zh-CN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条件允许的情况下，设计前先用的不同风格设计在屏幕上投放，了解颜色差距，对比色临近色、渐变色等在大屏上是否存在色差。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等比例放大投射会发虚问题</a:t>
            </a: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algn="l">
              <a:buClrTx/>
              <a:buSzTx/>
              <a:buFont typeface="Wingdings" panose="05000000000000000000" charset="0"/>
              <a:buNone/>
            </a:pPr>
            <a:r>
              <a:rPr lang="en-US" altLang="zh-CN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（1）大屏逻辑分辨率（设计分辨率），（2）显卡输出分辨率，（3）视频矩阵切换器（DVI）支持分辨率，（4）大屏实际物理分辨率 。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大屏显示被拉伸或压缩</a:t>
            </a: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algn="l">
              <a:buClrTx/>
              <a:buSzTx/>
              <a:buFont typeface="Wingdings" panose="05000000000000000000" charset="0"/>
              <a:buNone/>
            </a:pPr>
            <a:r>
              <a:rPr lang="en-US" altLang="zh-CN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可能由于视频扩展器显示不正确导致压缩或拉伸，那么需要了解被压缩的比例，并对其进行校正。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大屏数据可视化参考样式</a:t>
            </a:r>
            <a:endParaRPr lang="en-US" altLang="zh-CN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8600" y="1828800"/>
            <a:ext cx="889571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图表工具：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Apache ECharts、Highcharts。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第三方开发工具：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DataV数据可视化、腾讯云图、百度智能云。原生开发：HTML5、JS、CSS、WebGL、unity。</a:t>
            </a: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endParaRPr lang="zh-CN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04800" y="1676400"/>
            <a:ext cx="8797925" cy="4498975"/>
          </a:xfrm>
        </p:spPr>
        <p:txBody>
          <a:bodyPr/>
          <a:lstStyle/>
          <a:p>
            <a:r>
              <a:rPr lang="zh-CN" altLang="en-US"/>
              <a:t>可口可乐公司近一年来股票收盘价的月平均价</a:t>
            </a:r>
          </a:p>
        </p:txBody>
      </p:sp>
      <p:pic>
        <p:nvPicPr>
          <p:cNvPr id="13" name="image32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2514600"/>
            <a:ext cx="2734945" cy="2978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514600"/>
            <a:ext cx="6070600" cy="3879850"/>
          </a:xfrm>
          <a:prstGeom prst="rect">
            <a:avLst/>
          </a:prstGeom>
        </p:spPr>
      </p:pic>
      <p:sp>
        <p:nvSpPr>
          <p:cNvPr id="5" name="Rectangle 2"/>
          <p:cNvSpPr>
            <a:spLocks noGrp="1" noRot="1" noChangeArrowheads="1"/>
          </p:cNvSpPr>
          <p:nvPr/>
        </p:nvSpPr>
        <p:spPr bwMode="auto">
          <a:xfrm>
            <a:off x="76200" y="9906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8892" y="1143000"/>
            <a:ext cx="8797925" cy="4498975"/>
          </a:xfrm>
        </p:spPr>
        <p:txBody>
          <a:bodyPr/>
          <a:lstStyle/>
          <a:p>
            <a:r>
              <a:rPr lang="zh-CN" altLang="en-US" dirty="0"/>
              <a:t>将可口可乐公司近一年来股票收盘价的月平均价绘制成</a:t>
            </a:r>
            <a:r>
              <a:rPr lang="zh-CN" altLang="en-US" dirty="0" smtClean="0"/>
              <a:t>折线图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2400" dirty="0"/>
              <a:t>import </a:t>
            </a:r>
            <a:r>
              <a:rPr lang="en-US" altLang="zh-CN" sz="2400" dirty="0" err="1"/>
              <a:t>matplotlib.pyplot</a:t>
            </a:r>
            <a:r>
              <a:rPr lang="en-US" altLang="zh-CN" sz="2400" dirty="0"/>
              <a:t> as </a:t>
            </a:r>
            <a:r>
              <a:rPr lang="en-US" altLang="zh-CN" sz="2400" dirty="0" err="1"/>
              <a:t>plt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 err="1">
                <a:solidFill>
                  <a:srgbClr val="FF0000"/>
                </a:solidFill>
              </a:rPr>
              <a:t>plt.plot</a:t>
            </a:r>
            <a:r>
              <a:rPr lang="en-US" altLang="zh-CN" sz="2400" dirty="0"/>
              <a:t>([1, 2, 3, 4], [1, 4, 9, 16])</a:t>
            </a:r>
          </a:p>
          <a:p>
            <a:pPr marL="0" indent="0">
              <a:buNone/>
            </a:pPr>
            <a:r>
              <a:rPr lang="en-US" altLang="zh-CN" sz="2400" dirty="0" err="1"/>
              <a:t>plt.show</a:t>
            </a:r>
            <a:r>
              <a:rPr lang="en-US" altLang="zh-CN" sz="2400" dirty="0"/>
              <a:t>()</a:t>
            </a:r>
            <a:endParaRPr lang="zh-CN" altLang="en-US" dirty="0"/>
          </a:p>
        </p:txBody>
      </p:sp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3311525" y="1524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折线图</a:t>
            </a:r>
            <a:endParaRPr lang="zh-CN" altLang="en-US" sz="4000" b="1" dirty="0" smtClean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3505200"/>
            <a:ext cx="3955505" cy="3199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505200"/>
            <a:ext cx="3983308" cy="3199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6200" y="1143000"/>
            <a:ext cx="8797925" cy="4498975"/>
          </a:xfrm>
        </p:spPr>
        <p:txBody>
          <a:bodyPr/>
          <a:lstStyle/>
          <a:p>
            <a:r>
              <a:rPr lang="en-US" altLang="zh-CN" dirty="0" err="1" smtClean="0"/>
              <a:t>NumPy</a:t>
            </a:r>
            <a:r>
              <a:rPr lang="zh-CN" altLang="en-US" dirty="0" smtClean="0"/>
              <a:t>数组也可以作为</a:t>
            </a:r>
            <a:r>
              <a:rPr lang="en-US" altLang="zh-CN" dirty="0" err="1" smtClean="0"/>
              <a:t>Matplotlib</a:t>
            </a:r>
            <a:r>
              <a:rPr lang="zh-CN" altLang="en-US" dirty="0" smtClean="0"/>
              <a:t>的参数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5000"/>
            <a:ext cx="4146550" cy="3257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981200"/>
            <a:ext cx="4337050" cy="2175510"/>
          </a:xfrm>
          <a:prstGeom prst="rect">
            <a:avLst/>
          </a:prstGeom>
        </p:spPr>
      </p:pic>
      <p:sp>
        <p:nvSpPr>
          <p:cNvPr id="7" name="Rectangle 2"/>
          <p:cNvSpPr>
            <a:spLocks noGrp="1" noRot="1" noChangeArrowheads="1"/>
          </p:cNvSpPr>
          <p:nvPr/>
        </p:nvSpPr>
        <p:spPr bwMode="auto">
          <a:xfrm>
            <a:off x="3311525" y="1524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Pyplot</a:t>
            </a:r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折线图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6200" y="1143000"/>
            <a:ext cx="8797925" cy="4498975"/>
          </a:xfrm>
        </p:spPr>
        <p:txBody>
          <a:bodyPr/>
          <a:lstStyle/>
          <a:p>
            <a:r>
              <a:rPr lang="zh-CN" altLang="en-US" dirty="0"/>
              <a:t>将可口可乐公司近一年来股票收盘价的月平均价绘制成散点图</a:t>
            </a:r>
          </a:p>
        </p:txBody>
      </p:sp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3376612" y="1524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Pyplot</a:t>
            </a:r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散点图</a:t>
            </a:r>
          </a:p>
        </p:txBody>
      </p:sp>
      <p:pic>
        <p:nvPicPr>
          <p:cNvPr id="15" name="image42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609283" y="2285683"/>
            <a:ext cx="3550285" cy="2736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286000"/>
            <a:ext cx="3476625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2990" y="1219200"/>
            <a:ext cx="8797925" cy="4498975"/>
          </a:xfrm>
        </p:spPr>
        <p:txBody>
          <a:bodyPr/>
          <a:lstStyle/>
          <a:p>
            <a:r>
              <a:rPr lang="zh-CN" altLang="en-US" dirty="0"/>
              <a:t>将可口可乐公司近一年来股票收盘价的月平均价绘制成柱状图</a:t>
            </a:r>
          </a:p>
        </p:txBody>
      </p:sp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3311525" y="1524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Pyplot</a:t>
            </a:r>
            <a:r>
              <a:rPr lang="zh-CN" altLang="en-US" sz="4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柱状图</a:t>
            </a:r>
          </a:p>
        </p:txBody>
      </p:sp>
      <p:pic>
        <p:nvPicPr>
          <p:cNvPr id="17" name="image4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873" y="2361883"/>
            <a:ext cx="3493135" cy="26879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190" y="2438400"/>
            <a:ext cx="3267075" cy="3028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29,&quot;width&quot;:313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09,&quot;width&quot;:5591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1108</Words>
  <Application>Microsoft Office PowerPoint</Application>
  <PresentationFormat>全屏显示(4:3)</PresentationFormat>
  <Paragraphs>124</Paragraphs>
  <Slides>41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-apple-system</vt:lpstr>
      <vt:lpstr>宋体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教学目标</vt:lpstr>
      <vt:lpstr>11.1 Matplotlib绘图</vt:lpstr>
      <vt:lpstr>Matplotlib API入门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11.2 Matplotlib绘图属性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11.3 Pandas绘图</vt:lpstr>
      <vt:lpstr>Pandas绘图</vt:lpstr>
      <vt:lpstr>Pandas绘图</vt:lpstr>
      <vt:lpstr>Pandas控制图像形式</vt:lpstr>
      <vt:lpstr>Pandas控制图像形式</vt:lpstr>
      <vt:lpstr>Pandas控制图像形式</vt:lpstr>
      <vt:lpstr>Pandas控制图像形式</vt:lpstr>
      <vt:lpstr>Pandas控制图像形式</vt:lpstr>
      <vt:lpstr>数据可视化实例：Biopython Biopython 教程与手册 — Biopython-cn 0.1 文档（https://biopython-cn.readthedocs.io/zh_CN/latest/）</vt:lpstr>
      <vt:lpstr>数据可视化实例：Biopython</vt:lpstr>
      <vt:lpstr>数据可视化实例：语料库</vt:lpstr>
      <vt:lpstr>数据可视化实例：语料库</vt:lpstr>
      <vt:lpstr>数据可视化实例：语料库</vt:lpstr>
      <vt:lpstr>数据可视化实例：大屏数据可视化</vt:lpstr>
      <vt:lpstr>数据可视化实例：大屏数据可视化</vt:lpstr>
      <vt:lpstr>大屏数据可视化设计</vt:lpstr>
      <vt:lpstr>大屏数据可视化设计：需求分析</vt:lpstr>
      <vt:lpstr>大屏数据可视化设计：大屏拼接</vt:lpstr>
      <vt:lpstr>大屏数据可视化设计：页面布局</vt:lpstr>
      <vt:lpstr>大屏数据可视化设计：图表类型选择</vt:lpstr>
      <vt:lpstr>大屏数据可视化设计：字体字号选择</vt:lpstr>
      <vt:lpstr>大屏数据可视化设计注意事项</vt:lpstr>
      <vt:lpstr>大屏数据可视化参考样式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abc</dc:creator>
  <cp:lastModifiedBy>tom</cp:lastModifiedBy>
  <cp:revision>335</cp:revision>
  <dcterms:created xsi:type="dcterms:W3CDTF">2010-07-16T22:48:00Z</dcterms:created>
  <dcterms:modified xsi:type="dcterms:W3CDTF">2021-09-05T08:50:29Z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3BCBC163CCB44647ACC4F784EB76BD4D</vt:lpwstr>
  </property>
  <property fmtid="{D5CDD505-2E9C-101B-9397-08002B2CF9AE}" pid="3" name="KSOProductBuildVer">
    <vt:lpwstr>2052-11.1.0.10667</vt:lpwstr>
  </property>
</Properties>
</file>